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7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1" r:id="rId6"/>
    <p:sldId id="272" r:id="rId7"/>
    <p:sldId id="260" r:id="rId8"/>
    <p:sldId id="274" r:id="rId9"/>
    <p:sldId id="263" r:id="rId10"/>
    <p:sldId id="273" r:id="rId11"/>
    <p:sldId id="262" r:id="rId12"/>
    <p:sldId id="271" r:id="rId13"/>
    <p:sldId id="270" r:id="rId14"/>
    <p:sldId id="264" r:id="rId15"/>
    <p:sldId id="265" r:id="rId16"/>
    <p:sldId id="266" r:id="rId17"/>
    <p:sldId id="267" r:id="rId18"/>
    <p:sldId id="269" r:id="rId19"/>
    <p:sldId id="268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B6BBEF7-9717-4733-A929-535518E6EBF6}">
          <p14:sldIdLst>
            <p14:sldId id="256"/>
            <p14:sldId id="257"/>
            <p14:sldId id="258"/>
            <p14:sldId id="259"/>
            <p14:sldId id="261"/>
            <p14:sldId id="272"/>
            <p14:sldId id="260"/>
            <p14:sldId id="274"/>
            <p14:sldId id="263"/>
            <p14:sldId id="273"/>
            <p14:sldId id="262"/>
            <p14:sldId id="271"/>
            <p14:sldId id="270"/>
            <p14:sldId id="264"/>
            <p14:sldId id="265"/>
            <p14:sldId id="266"/>
            <p14:sldId id="267"/>
            <p14:sldId id="269"/>
          </p14:sldIdLst>
        </p14:section>
        <p14:section name="Author Your Presentation" id="{16378913-E5ED-4281-BAF5-F1F938CB0BED}">
          <p14:sldIdLst>
            <p14:sldId id="268"/>
          </p14:sldIdLst>
        </p14:section>
        <p14:section name="Enrich Your Presentation" id="{E2D565D1-BA5E-44E6-A40E-50A644912248}">
          <p14:sldIdLst/>
        </p14:section>
        <p14:section name="Share Your Presentation" id="{71D59651-8EFA-4415-9623-98B4C4A8699C}">
          <p14:sldIdLst/>
        </p14:section>
        <p14:section name="What's Your Message?" id="{3DAC647D-1BDE-4B25-A7F1-4DBC272CFF2F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14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F8EF57-5820-5E4B-B5B7-EFE95E1C9410}" type="datetimeFigureOut">
              <a:rPr lang="en-US" smtClean="0"/>
              <a:t>3/20/17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1BE523-5075-EB46-A14E-9AACB5D933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0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BE523-5075-EB46-A14E-9AACB5D933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7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BE523-5075-EB46-A14E-9AACB5D933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55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BE523-5075-EB46-A14E-9AACB5D9332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7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BE523-5075-EB46-A14E-9AACB5D933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30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BE523-5075-EB46-A14E-9AACB5D933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667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BE523-5075-EB46-A14E-9AACB5D933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7559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1BE523-5075-EB46-A14E-9AACB5D933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94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83" name="Picture 82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84" name="Rectangle 8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90400" y="3081000"/>
            <a:ext cx="8686800" cy="1095600"/>
          </a:xfrm>
        </p:spPr>
        <p:txBody>
          <a:bodyPr>
            <a:normAutofit/>
          </a:bodyPr>
          <a:lstStyle>
            <a:lvl1pPr algn="ctr">
              <a:defRPr lang="en-US" sz="4600" b="1" kern="1200" spc="-150" baseline="0" dirty="0" smtClean="0">
                <a:ln>
                  <a:gradFill>
                    <a:gsLst>
                      <a:gs pos="0">
                        <a:schemeClr val="bg1"/>
                      </a:gs>
                      <a:gs pos="50000">
                        <a:schemeClr val="bg1">
                          <a:lumMod val="75000"/>
                        </a:schemeClr>
                      </a:gs>
                    </a:gsLst>
                    <a:lin ang="5400000" scaled="0"/>
                  </a:gradFill>
                </a:ln>
                <a:gradFill>
                  <a:gsLst>
                    <a:gs pos="11000">
                      <a:schemeClr val="bg1">
                        <a:lumMod val="75000"/>
                      </a:schemeClr>
                    </a:gs>
                    <a:gs pos="91000">
                      <a:schemeClr val="bg1"/>
                    </a:gs>
                  </a:gsLst>
                  <a:lin ang="16200000" scaled="1"/>
                </a:gradFill>
                <a:effectLst>
                  <a:outerShdw blurRad="38100" algn="ctr" rotWithShape="0">
                    <a:prstClr val="black">
                      <a:alpha val="25000"/>
                    </a:prstClr>
                  </a:outerShdw>
                  <a:reflection blurRad="6350" stA="60000" endA="900" endPos="58000" dir="5400000" sy="-100000" algn="bl" rotWithShape="0"/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283952" y="2424752"/>
            <a:ext cx="8694000" cy="639762"/>
          </a:xfrm>
        </p:spPr>
        <p:txBody>
          <a:bodyPr anchor="b">
            <a:normAutofit/>
          </a:bodyPr>
          <a:lstStyle>
            <a:lvl1pPr marL="0" indent="0" algn="ctr">
              <a:buNone/>
              <a:defRPr lang="en-US" sz="2800" kern="1200" dirty="0" smtClean="0">
                <a:solidFill>
                  <a:srgbClr val="2E507A">
                    <a:alpha val="81000"/>
                  </a:srgb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0548" y="20547"/>
            <a:ext cx="3498527" cy="28253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503486" y="20548"/>
            <a:ext cx="5624418" cy="28254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0923" y="2818500"/>
            <a:ext cx="7668994" cy="2296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7662119" y="2819400"/>
            <a:ext cx="1461333" cy="229385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20548" y="5089818"/>
            <a:ext cx="9098280" cy="173736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8755230" y="2469776"/>
            <a:ext cx="304800" cy="152400"/>
          </a:xfrm>
          <a:prstGeom prst="rect">
            <a:avLst/>
          </a:prstGeom>
          <a:solidFill>
            <a:srgbClr val="F27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47F28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3581400" y="1295400"/>
            <a:ext cx="5105400" cy="1416269"/>
          </a:xfrm>
        </p:spPr>
        <p:txBody>
          <a:bodyPr anchor="b">
            <a:normAutofit/>
          </a:bodyPr>
          <a:lstStyle>
            <a:lvl1pPr algn="r">
              <a:buNone/>
              <a:defRPr lang="en-US" sz="22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344" y="4114800"/>
            <a:ext cx="7315200" cy="914400"/>
          </a:xfrm>
        </p:spPr>
        <p:txBody>
          <a:bodyPr anchor="b" anchorCtr="0">
            <a:normAutofit/>
          </a:bodyPr>
          <a:lstStyle>
            <a:lvl1pPr marL="0" indent="0">
              <a:defRPr lang="en-US" sz="3600" b="1" kern="1200" baseline="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build="p">
        <p:tmplLst>
          <p:tmpl lvl="1">
            <p:tnLst>
              <p:par>
                <p:cTn xmlns:p14="http://schemas.microsoft.com/office/powerpoint/2010/main"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: Emphasi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Tex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895600"/>
            <a:ext cx="7543800" cy="2133600"/>
          </a:xfrm>
          <a:prstGeom prst="rect">
            <a:avLst/>
          </a:prstGeom>
          <a:gradFill flip="none" rotWithShape="1">
            <a:gsLst>
              <a:gs pos="63000">
                <a:schemeClr val="tx1">
                  <a:lumMod val="85000"/>
                  <a:lumOff val="15000"/>
                  <a:alpha val="49000"/>
                </a:schemeClr>
              </a:gs>
              <a:gs pos="100000">
                <a:schemeClr val="tx1">
                  <a:lumMod val="95000"/>
                  <a:lumOff val="5000"/>
                  <a:alpha val="5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14867" y="3200400"/>
            <a:ext cx="7010400" cy="1676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lang="en-US" sz="4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4648200" y="664780"/>
            <a:ext cx="4191000" cy="381000"/>
          </a:xfrm>
        </p:spPr>
        <p:txBody>
          <a:bodyPr>
            <a:normAutofit/>
          </a:bodyPr>
          <a:lstStyle>
            <a:lvl1pPr algn="r">
              <a:buNone/>
              <a:defRPr lang="en-US" sz="1800" b="1" kern="1200" dirty="0" smtClean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utoUpdateAnimBg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edia with Capti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595263" y="4800600"/>
            <a:ext cx="4873752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06552" y="4800600"/>
            <a:ext cx="4809244" cy="566738"/>
          </a:xfrm>
        </p:spPr>
        <p:txBody>
          <a:bodyPr anchor="b">
            <a:normAutofit/>
          </a:bodyPr>
          <a:lstStyle>
            <a:lvl1pPr algn="ctr">
              <a:defRPr sz="1800" b="0" i="1">
                <a:solidFill>
                  <a:schemeClr val="bg1">
                    <a:lumMod val="85000"/>
                  </a:schemeClr>
                </a:solidFill>
                <a:latin typeface="Georgia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Media Placeholder 8"/>
          <p:cNvSpPr>
            <a:spLocks noGrp="1"/>
          </p:cNvSpPr>
          <p:nvPr>
            <p:ph type="media" sz="quarter" idx="13"/>
          </p:nvPr>
        </p:nvSpPr>
        <p:spPr>
          <a:xfrm>
            <a:off x="587022" y="838200"/>
            <a:ext cx="4873752" cy="381282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5776863" y="838200"/>
            <a:ext cx="2819400" cy="463691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Vertical Tex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0" y="414867"/>
            <a:ext cx="5029200" cy="457200"/>
          </a:xfrm>
          <a:solidFill>
            <a:schemeClr val="tx1">
              <a:lumMod val="50000"/>
              <a:lumOff val="50000"/>
            </a:schemeClr>
          </a:solidFill>
        </p:spPr>
        <p:txBody>
          <a:bodyPr>
            <a:normAutofit/>
          </a:bodyPr>
          <a:lstStyle>
            <a:lvl1pPr algn="l">
              <a:defRPr lang="en-US" sz="2800" b="1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    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34E2-BBB6-4D34-BB01-078E9AA25260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0FCD-5F4C-4989-BE05-0A8208BCBC21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7EAE1-CAAC-4AEF-919E-158692B1E55E}" type="datetime4">
              <a:rPr lang="en-US" smtClean="0"/>
              <a:pPr/>
              <a:t>March 20, 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Oval 6"/>
          <p:cNvSpPr/>
          <p:nvPr userDrawn="1"/>
        </p:nvSpPr>
        <p:spPr>
          <a:xfrm>
            <a:off x="762000" y="1946209"/>
            <a:ext cx="2057400" cy="2057400"/>
          </a:xfrm>
          <a:prstGeom prst="ellipse">
            <a:avLst/>
          </a:prstGeom>
          <a:gradFill flip="none" rotWithShape="1">
            <a:gsLst>
              <a:gs pos="0">
                <a:srgbClr val="F39C29"/>
              </a:gs>
              <a:gs pos="50000">
                <a:srgbClr val="F7931D"/>
              </a:gs>
              <a:gs pos="100000">
                <a:srgbClr val="FF6600"/>
              </a:gs>
            </a:gsLst>
            <a:path path="circle">
              <a:fillToRect l="50000" t="50000" r="50000" b="50000"/>
            </a:path>
            <a:tileRect/>
          </a:gradFill>
          <a:ln w="82550">
            <a:noFill/>
          </a:ln>
          <a:effectLst>
            <a:outerShdw blurRad="152400" dist="165100" dir="5400000" sx="90000" sy="-19000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   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8686800" y="5265376"/>
            <a:ext cx="457200" cy="96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6600"/>
                </a:solidFill>
              </a:rPr>
              <a:t>           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007328" y="1992354"/>
            <a:ext cx="1583472" cy="1295400"/>
          </a:xfrm>
          <a:prstGeom prst="ellipse">
            <a:avLst/>
          </a:prstGeom>
          <a:gradFill flip="none" rotWithShape="1">
            <a:gsLst>
              <a:gs pos="63000">
                <a:schemeClr val="bg1">
                  <a:alpha val="7000"/>
                </a:schemeClr>
              </a:gs>
              <a:gs pos="72000">
                <a:schemeClr val="bg1">
                  <a:alpha val="15000"/>
                </a:schemeClr>
              </a:gs>
              <a:gs pos="91000">
                <a:schemeClr val="bg1">
                  <a:alpha val="28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762000"/>
            <a:ext cx="2445488" cy="2286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457200" y="2438400"/>
            <a:ext cx="8229600" cy="3108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800000"/>
                </a:solidFill>
              </a:rPr>
              <a:t>Intrauterine infusion of </a:t>
            </a:r>
            <a:r>
              <a:rPr lang="en-US" sz="2800" dirty="0" err="1" smtClean="0">
                <a:solidFill>
                  <a:srgbClr val="800000"/>
                </a:solidFill>
              </a:rPr>
              <a:t>hCG</a:t>
            </a:r>
            <a:r>
              <a:rPr lang="en-US" sz="2800" dirty="0" smtClean="0"/>
              <a:t> and exposure of cultured human endometrial epithelial cells has been shown to </a:t>
            </a:r>
            <a:r>
              <a:rPr lang="en-US" sz="2800" b="1" dirty="0" err="1" smtClean="0">
                <a:solidFill>
                  <a:srgbClr val="FF0000"/>
                </a:solidFill>
              </a:rPr>
              <a:t>upregulate</a:t>
            </a:r>
            <a:r>
              <a:rPr lang="en-US" sz="2800" b="1" dirty="0" smtClean="0">
                <a:solidFill>
                  <a:srgbClr val="FF0000"/>
                </a:solidFill>
              </a:rPr>
              <a:t> proteins known to be involved with implantation </a:t>
            </a:r>
            <a:r>
              <a:rPr lang="en-US" sz="2800" dirty="0" smtClean="0"/>
              <a:t>(2, 3).</a:t>
            </a:r>
          </a:p>
          <a:p>
            <a:r>
              <a:rPr lang="en-US" sz="2800" dirty="0" smtClean="0"/>
              <a:t> This has led some investigators to suggest that endometrial augmentation with infusion of </a:t>
            </a:r>
            <a:r>
              <a:rPr lang="en-US" sz="2800" dirty="0" err="1" smtClean="0"/>
              <a:t>hCG</a:t>
            </a:r>
            <a:r>
              <a:rPr lang="en-US" sz="2800" dirty="0" smtClean="0"/>
              <a:t> might lead to enhanced implantation rates.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F934E2-BBB6-4D34-BB01-078E9AA25260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820FCD-5F4C-4989-BE05-0A8208BCBC2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/>
          <a:srcRect l="2599" r="5874" b="5262"/>
          <a:stretch/>
        </p:blipFill>
        <p:spPr>
          <a:xfrm>
            <a:off x="3530" y="5867400"/>
            <a:ext cx="9144000" cy="10536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1792800" y="4800600"/>
            <a:ext cx="5500800" cy="685800"/>
          </a:xfrm>
          <a:prstGeom prst="rect">
            <a:avLst/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Georgia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A258050E-B668-4FA7-85AD-C750C80A6E9B}" type="datetimeFigureOut">
              <a:rPr lang="en-US" smtClean="0"/>
              <a:pPr/>
              <a:t>3/20/17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240D5ECE-8B49-45CD-BE81-EF81920D196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49" r:id="rId13"/>
    <p:sldLayoutId id="2147483661" r:id="rId14"/>
    <p:sldLayoutId id="2147483660" r:id="rId15"/>
    <p:sldLayoutId id="2147483676" r:id="rId16"/>
    <p:sldLayoutId id="2147483658" r:id="rId17"/>
    <p:sldLayoutId id="2147483663" r:id="rId18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jpeg"/><Relationship Id="rId5" Type="http://schemas.openxmlformats.org/officeDocument/2006/relationships/image" Target="../media/image44.JPG"/><Relationship Id="rId6" Type="http://schemas.openxmlformats.org/officeDocument/2006/relationships/image" Target="../media/image45.jpg"/><Relationship Id="rId7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6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4" Type="http://schemas.openxmlformats.org/officeDocument/2006/relationships/image" Target="../media/image52.jpg"/><Relationship Id="rId5" Type="http://schemas.openxmlformats.org/officeDocument/2006/relationships/image" Target="../media/image53.png"/><Relationship Id="rId6" Type="http://schemas.openxmlformats.org/officeDocument/2006/relationships/image" Target="../media/image54.jpeg"/><Relationship Id="rId7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60.jpeg"/><Relationship Id="rId5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jpeg"/><Relationship Id="rId5" Type="http://schemas.openxmlformats.org/officeDocument/2006/relationships/image" Target="../media/image18.jpeg"/><Relationship Id="rId6" Type="http://schemas.openxmlformats.org/officeDocument/2006/relationships/image" Target="../media/image19.jpeg"/><Relationship Id="rId7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5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2.jpe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35.jpeg"/><Relationship Id="rId5" Type="http://schemas.openxmlformats.org/officeDocument/2006/relationships/image" Target="../media/image36.jpeg"/><Relationship Id="rId6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6401" y="3019204"/>
            <a:ext cx="7230320" cy="1391431"/>
          </a:xfrm>
        </p:spPr>
        <p:txBody>
          <a:bodyPr>
            <a:normAutofit/>
          </a:bodyPr>
          <a:lstStyle/>
          <a:p>
            <a:pPr algn="ctr"/>
            <a:r>
              <a:rPr lang="en-US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American Fertility Center</a:t>
            </a:r>
            <a:br>
              <a:rPr lang="en-US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</a:br>
            <a:r>
              <a:rPr lang="en-US" b="1" i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Irvine, CA </a:t>
            </a:r>
            <a:endParaRPr lang="en-US" b="1" i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94932" y="1049595"/>
            <a:ext cx="4522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 err="1" smtClean="0">
                <a:solidFill>
                  <a:srgbClr val="0000FF"/>
                </a:solidFill>
              </a:rPr>
              <a:t>Dr</a:t>
            </a:r>
            <a:r>
              <a:rPr lang="en-US" sz="2800" b="1" i="1" dirty="0" smtClean="0">
                <a:solidFill>
                  <a:srgbClr val="0000FF"/>
                </a:solidFill>
              </a:rPr>
              <a:t>, Rafif Mousa, MD, MSc</a:t>
            </a:r>
            <a:endParaRPr lang="en-US" sz="2800" b="1" i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95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recognized member of </a:t>
            </a:r>
            <a:r>
              <a:rPr lang="en-US" b="1" i="1" dirty="0" smtClean="0"/>
              <a:t>ASRM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thumb_IMG_4739_102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6" b="24116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23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2316" y="3435684"/>
            <a:ext cx="3655640" cy="294503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Dr</a:t>
            </a:r>
            <a:r>
              <a:rPr lang="en-US" dirty="0"/>
              <a:t> Mousa, used to be a well known international figure who worked in the fertility fields for long years. She used to lecture in middle east area. </a:t>
            </a:r>
          </a:p>
        </p:txBody>
      </p:sp>
      <p:pic>
        <p:nvPicPr>
          <p:cNvPr id="5" name="Picture 4" descr="thumb_IMG_4118_1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54" y="176209"/>
            <a:ext cx="3753533" cy="5004711"/>
          </a:xfrm>
          <a:prstGeom prst="rect">
            <a:avLst/>
          </a:prstGeom>
        </p:spPr>
      </p:pic>
      <p:pic>
        <p:nvPicPr>
          <p:cNvPr id="6" name="Picture 5" descr="thumb_IMG_4747_1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002" y="784308"/>
            <a:ext cx="2252734" cy="225273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494" y="5307269"/>
            <a:ext cx="39570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A member of   </a:t>
            </a:r>
            <a:r>
              <a:rPr lang="en-US" sz="2800" b="1" i="1" dirty="0" smtClean="0"/>
              <a:t>FIGO 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62230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 a member of </a:t>
            </a:r>
            <a:br>
              <a:rPr lang="en-US" dirty="0" smtClean="0"/>
            </a:br>
            <a:r>
              <a:rPr lang="en-US" b="1" i="1" dirty="0" err="1" smtClean="0"/>
              <a:t>Eurobian</a:t>
            </a:r>
            <a:r>
              <a:rPr lang="en-US" b="1" i="1" dirty="0" smtClean="0"/>
              <a:t> Gynecologic society.</a:t>
            </a:r>
            <a:endParaRPr lang="en-US" b="1" i="1" dirty="0"/>
          </a:p>
        </p:txBody>
      </p:sp>
      <p:pic>
        <p:nvPicPr>
          <p:cNvPr id="8" name="Content Placeholder 7" descr="IMG_4775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8" b="15488"/>
          <a:stretch>
            <a:fillRect/>
          </a:stretch>
        </p:blipFill>
        <p:spPr>
          <a:xfrm>
            <a:off x="1227573" y="2498846"/>
            <a:ext cx="5656892" cy="2928873"/>
          </a:xfrm>
        </p:spPr>
      </p:pic>
      <p:pic>
        <p:nvPicPr>
          <p:cNvPr id="10" name="Picture 9" descr="thumb_IMG_4920_1024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45" y="2660322"/>
            <a:ext cx="2349690" cy="417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9040" y="158820"/>
            <a:ext cx="1905313" cy="1143000"/>
          </a:xfrm>
        </p:spPr>
        <p:txBody>
          <a:bodyPr>
            <a:normAutofit fontScale="90000"/>
          </a:bodyPr>
          <a:lstStyle/>
          <a:p>
            <a:r>
              <a:rPr lang="en-US" b="1" i="1" dirty="0" smtClean="0"/>
              <a:t>Awards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IMG_1256_1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07672" y="1269857"/>
            <a:ext cx="4285196" cy="3213897"/>
          </a:xfrm>
          <a:prstGeom prst="rect">
            <a:avLst/>
          </a:prstGeom>
        </p:spPr>
      </p:pic>
      <p:pic>
        <p:nvPicPr>
          <p:cNvPr id="10" name="Picture 9" descr="color scan 2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64076" y="4295620"/>
            <a:ext cx="3492852" cy="2120660"/>
          </a:xfrm>
          <a:prstGeom prst="rect">
            <a:avLst/>
          </a:prstGeom>
        </p:spPr>
      </p:pic>
      <p:pic>
        <p:nvPicPr>
          <p:cNvPr id="12" name="Content Placeholder 8" descr="IMG_0075.JPG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8" b="15488"/>
          <a:stretch>
            <a:fillRect/>
          </a:stretch>
        </p:blipFill>
        <p:spPr>
          <a:xfrm rot="5400000">
            <a:off x="-1534404" y="2177165"/>
            <a:ext cx="6169794" cy="3194430"/>
          </a:xfrm>
        </p:spPr>
      </p:pic>
      <p:pic>
        <p:nvPicPr>
          <p:cNvPr id="13" name="Picture 12" descr="thumb_Screen Shot 2016-07-04 at 6.28.37 PM_102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2558">
            <a:off x="2905692" y="423246"/>
            <a:ext cx="2285272" cy="3401580"/>
          </a:xfrm>
          <a:prstGeom prst="rect">
            <a:avLst/>
          </a:prstGeom>
        </p:spPr>
      </p:pic>
      <p:pic>
        <p:nvPicPr>
          <p:cNvPr id="14" name="Picture 13" descr="Picture 218.jp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690" y="3775604"/>
            <a:ext cx="3373662" cy="2530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2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980088"/>
            <a:ext cx="7479250" cy="1670152"/>
          </a:xfrm>
        </p:spPr>
        <p:txBody>
          <a:bodyPr>
            <a:normAutofit/>
          </a:bodyPr>
          <a:lstStyle/>
          <a:p>
            <a:r>
              <a:rPr lang="en-US" dirty="0"/>
              <a:t>Dr. Mousa is consultant in reproductive medicine in the </a:t>
            </a:r>
            <a:r>
              <a:rPr lang="en-US" b="1" i="1" dirty="0" smtClean="0"/>
              <a:t>Arab Gulf </a:t>
            </a:r>
            <a:r>
              <a:rPr lang="en-US" b="1" i="1" dirty="0"/>
              <a:t>Area</a:t>
            </a:r>
            <a:r>
              <a:rPr lang="en-US" dirty="0"/>
              <a:t>, where she is frequently invited to manage complicated infertility cases. </a:t>
            </a:r>
          </a:p>
        </p:txBody>
      </p:sp>
      <p:pic>
        <p:nvPicPr>
          <p:cNvPr id="4" name="Picture 3" descr="المؤتمرالطبي 22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328" y="2519969"/>
            <a:ext cx="4546689" cy="3019816"/>
          </a:xfrm>
          <a:prstGeom prst="rect">
            <a:avLst/>
          </a:prstGeom>
        </p:spPr>
      </p:pic>
      <p:pic>
        <p:nvPicPr>
          <p:cNvPr id="5" name="Picture 4" descr="المؤتمرالطبي 465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65520">
            <a:off x="2374592" y="2498151"/>
            <a:ext cx="2516770" cy="3789294"/>
          </a:xfrm>
          <a:prstGeom prst="rect">
            <a:avLst/>
          </a:prstGeom>
        </p:spPr>
      </p:pic>
      <p:pic>
        <p:nvPicPr>
          <p:cNvPr id="6" name="Picture 5" descr="المؤتمرالطبي 46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7" y="4545918"/>
            <a:ext cx="2899182" cy="1925576"/>
          </a:xfrm>
          <a:prstGeom prst="rect">
            <a:avLst/>
          </a:prstGeom>
        </p:spPr>
      </p:pic>
      <p:pic>
        <p:nvPicPr>
          <p:cNvPr id="7" name="Picture 6" descr="IMG_5217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2" y="2613466"/>
            <a:ext cx="1476966" cy="19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958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960117"/>
            <a:ext cx="6777317" cy="13391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 </a:t>
            </a:r>
            <a:r>
              <a:rPr lang="en-US" dirty="0" err="1"/>
              <a:t>Dr</a:t>
            </a:r>
            <a:r>
              <a:rPr lang="en-US" dirty="0"/>
              <a:t> Mousa, used to be a well known international figure who worked in the fertility fields for long years. She used to lecture in middle east area. </a:t>
            </a:r>
          </a:p>
        </p:txBody>
      </p:sp>
      <p:pic>
        <p:nvPicPr>
          <p:cNvPr id="4" name="Picture 3" descr="IMG_5394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6233">
            <a:off x="130980" y="2404235"/>
            <a:ext cx="2742232" cy="2056674"/>
          </a:xfrm>
          <a:prstGeom prst="rect">
            <a:avLst/>
          </a:prstGeom>
        </p:spPr>
      </p:pic>
      <p:pic>
        <p:nvPicPr>
          <p:cNvPr id="6" name="Picture 5" descr="IMG_576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48" y="3281738"/>
            <a:ext cx="2682196" cy="3576261"/>
          </a:xfrm>
          <a:prstGeom prst="rect">
            <a:avLst/>
          </a:prstGeom>
        </p:spPr>
      </p:pic>
      <p:pic>
        <p:nvPicPr>
          <p:cNvPr id="7" name="Picture 6" descr="Screen Shot 2016-08-24 at 2.54.19 P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61557">
            <a:off x="4990868" y="4119634"/>
            <a:ext cx="3711734" cy="2319834"/>
          </a:xfrm>
          <a:prstGeom prst="rect">
            <a:avLst/>
          </a:prstGeom>
        </p:spPr>
      </p:pic>
      <p:pic>
        <p:nvPicPr>
          <p:cNvPr id="8" name="Picture 7" descr="DSCN2107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210" y="2096489"/>
            <a:ext cx="3018797" cy="2264098"/>
          </a:xfrm>
          <a:prstGeom prst="rect">
            <a:avLst/>
          </a:prstGeom>
        </p:spPr>
      </p:pic>
      <p:pic>
        <p:nvPicPr>
          <p:cNvPr id="9" name="Picture 8" descr="IMG_5217.jpe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48" y="4527511"/>
            <a:ext cx="1430380" cy="190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179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8154" y="4453904"/>
            <a:ext cx="5577518" cy="1877330"/>
          </a:xfrm>
        </p:spPr>
        <p:txBody>
          <a:bodyPr>
            <a:normAutofit/>
          </a:bodyPr>
          <a:lstStyle/>
          <a:p>
            <a:r>
              <a:rPr lang="en-US" b="1" i="1" dirty="0"/>
              <a:t>She is documented as the first case of </a:t>
            </a:r>
            <a:r>
              <a:rPr lang="en-US" sz="3600" b="1" i="1" dirty="0">
                <a:solidFill>
                  <a:srgbClr val="800000"/>
                </a:solidFill>
              </a:rPr>
              <a:t>Embryo biopsy and PGD in RFC</a:t>
            </a:r>
            <a:r>
              <a:rPr lang="en-US" sz="3600" b="1" i="1" dirty="0" smtClean="0">
                <a:solidFill>
                  <a:srgbClr val="800000"/>
                </a:solidFill>
              </a:rPr>
              <a:t>.</a:t>
            </a:r>
            <a:endParaRPr lang="en-US" sz="3600" b="1" i="1" dirty="0">
              <a:solidFill>
                <a:srgbClr val="800000"/>
              </a:solidFill>
            </a:endParaRPr>
          </a:p>
        </p:txBody>
      </p:sp>
      <p:pic>
        <p:nvPicPr>
          <p:cNvPr id="4" name="Picture 3" descr="IMG_039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3868"/>
            <a:ext cx="3258154" cy="2433560"/>
          </a:xfrm>
          <a:prstGeom prst="rect">
            <a:avLst/>
          </a:prstGeom>
        </p:spPr>
      </p:pic>
      <p:pic>
        <p:nvPicPr>
          <p:cNvPr id="5" name="Picture 4" descr="DSC0022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95" y="2650247"/>
            <a:ext cx="2248356" cy="1686267"/>
          </a:xfrm>
          <a:prstGeom prst="rect">
            <a:avLst/>
          </a:prstGeom>
        </p:spPr>
      </p:pic>
      <p:pic>
        <p:nvPicPr>
          <p:cNvPr id="7" name="Picture 6" descr="IMG_041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442" y="257670"/>
            <a:ext cx="3301869" cy="2466211"/>
          </a:xfrm>
          <a:prstGeom prst="rect">
            <a:avLst/>
          </a:prstGeom>
        </p:spPr>
      </p:pic>
      <p:pic>
        <p:nvPicPr>
          <p:cNvPr id="9" name="Picture 8" descr="IMG_0397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81452">
            <a:off x="2496864" y="920251"/>
            <a:ext cx="3227947" cy="2410998"/>
          </a:xfrm>
          <a:prstGeom prst="rect">
            <a:avLst/>
          </a:prstGeom>
        </p:spPr>
      </p:pic>
      <p:pic>
        <p:nvPicPr>
          <p:cNvPr id="10" name="Picture 9" descr="IMG_9071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28" y="2484174"/>
            <a:ext cx="2755827" cy="36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57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4709" y="667120"/>
            <a:ext cx="5028870" cy="2046861"/>
          </a:xfrm>
        </p:spPr>
        <p:txBody>
          <a:bodyPr>
            <a:normAutofit/>
          </a:bodyPr>
          <a:lstStyle/>
          <a:p>
            <a:pPr marL="68580" indent="0">
              <a:buNone/>
            </a:pPr>
            <a:endParaRPr lang="en-US" dirty="0"/>
          </a:p>
          <a:p>
            <a:r>
              <a:rPr lang="en-US" dirty="0" smtClean="0"/>
              <a:t>Dr. Mousa </a:t>
            </a:r>
            <a:r>
              <a:rPr lang="en-US" dirty="0"/>
              <a:t>was involved in many infertility societies executive boards in the past. </a:t>
            </a:r>
          </a:p>
        </p:txBody>
      </p:sp>
      <p:pic>
        <p:nvPicPr>
          <p:cNvPr id="6" name="Picture 5" descr="thumb_IMG_4739_102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2970">
            <a:off x="3872956" y="2977295"/>
            <a:ext cx="3496349" cy="3496349"/>
          </a:xfrm>
          <a:prstGeom prst="rect">
            <a:avLst/>
          </a:prstGeom>
        </p:spPr>
      </p:pic>
      <p:pic>
        <p:nvPicPr>
          <p:cNvPr id="7" name="Picture 6" descr="Picture 21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35971">
            <a:off x="5446446" y="2911296"/>
            <a:ext cx="3572632" cy="2679474"/>
          </a:xfrm>
          <a:prstGeom prst="rect">
            <a:avLst/>
          </a:prstGeom>
        </p:spPr>
      </p:pic>
      <p:pic>
        <p:nvPicPr>
          <p:cNvPr id="8" name="Picture 7" descr="DSCN2095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08" y="4729972"/>
            <a:ext cx="2788291" cy="2091218"/>
          </a:xfrm>
          <a:prstGeom prst="rect">
            <a:avLst/>
          </a:prstGeom>
        </p:spPr>
      </p:pic>
      <p:pic>
        <p:nvPicPr>
          <p:cNvPr id="9" name="Picture 8" descr="color scan 2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971" y="2116825"/>
            <a:ext cx="4967423" cy="30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529" y="4877271"/>
            <a:ext cx="7675990" cy="1306724"/>
          </a:xfrm>
        </p:spPr>
        <p:txBody>
          <a:bodyPr>
            <a:normAutofit/>
          </a:bodyPr>
          <a:lstStyle/>
          <a:p>
            <a:pPr marL="68580" indent="0">
              <a:buNone/>
            </a:pPr>
            <a:r>
              <a:rPr lang="en-US" dirty="0" smtClean="0"/>
              <a:t>Dr. Mousa </a:t>
            </a:r>
            <a:r>
              <a:rPr lang="en-US" dirty="0"/>
              <a:t>is a previous </a:t>
            </a:r>
            <a:r>
              <a:rPr lang="en-US" b="1" i="1" dirty="0"/>
              <a:t>professor of Obstetrics and Gynecology  </a:t>
            </a:r>
            <a:r>
              <a:rPr lang="en-US" dirty="0" smtClean="0"/>
              <a:t>in </a:t>
            </a:r>
            <a:r>
              <a:rPr lang="en-US" dirty="0"/>
              <a:t>‘</a:t>
            </a:r>
            <a:r>
              <a:rPr lang="en-US" dirty="0" err="1"/>
              <a:t>Albaath</a:t>
            </a:r>
            <a:r>
              <a:rPr lang="en-US" dirty="0"/>
              <a:t> University”. </a:t>
            </a:r>
          </a:p>
          <a:p>
            <a:pPr marL="6858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IMG_056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366" y="901859"/>
            <a:ext cx="5241209" cy="393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247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4841" y="1938405"/>
            <a:ext cx="4652211" cy="3181685"/>
          </a:xfrm>
        </p:spPr>
        <p:txBody>
          <a:bodyPr>
            <a:normAutofit/>
          </a:bodyPr>
          <a:lstStyle/>
          <a:p>
            <a:pPr marL="68580" indent="0" algn="ctr">
              <a:buNone/>
            </a:pPr>
            <a:r>
              <a:rPr lang="en-US" dirty="0" smtClean="0"/>
              <a:t>Rafif Mousa, MD, MSc</a:t>
            </a:r>
          </a:p>
          <a:p>
            <a:pPr marL="68580" indent="0" algn="ctr">
              <a:buNone/>
            </a:pPr>
            <a:r>
              <a:rPr lang="en-US" b="1" dirty="0" smtClean="0"/>
              <a:t>American </a:t>
            </a:r>
            <a:r>
              <a:rPr lang="en-US" b="1" dirty="0"/>
              <a:t>Fertility Center. </a:t>
            </a:r>
            <a:endParaRPr lang="en-US" b="1" dirty="0" smtClean="0"/>
          </a:p>
          <a:p>
            <a:pPr marL="68580" indent="0" algn="ctr">
              <a:buNone/>
            </a:pPr>
            <a:r>
              <a:rPr lang="en-US" dirty="0"/>
              <a:t>medical director </a:t>
            </a:r>
          </a:p>
          <a:p>
            <a:pPr marL="68580" indent="0" algn="ctr">
              <a:buNone/>
            </a:pPr>
            <a:r>
              <a:rPr lang="en-US" b="1" dirty="0" smtClean="0"/>
              <a:t>Irvine </a:t>
            </a:r>
            <a:r>
              <a:rPr lang="en-US" b="1" dirty="0"/>
              <a:t>CA.</a:t>
            </a:r>
            <a:r>
              <a:rPr lang="en-US" dirty="0"/>
              <a:t> </a:t>
            </a:r>
            <a:endParaRPr lang="en-US" dirty="0" smtClean="0"/>
          </a:p>
          <a:p>
            <a:pPr marL="68580" indent="0" algn="ctr">
              <a:buNone/>
            </a:pPr>
            <a:r>
              <a:rPr lang="en-US" b="1" i="1" dirty="0" smtClean="0"/>
              <a:t>USA</a:t>
            </a:r>
            <a:endParaRPr lang="en-US" b="1" i="1" dirty="0"/>
          </a:p>
        </p:txBody>
      </p:sp>
      <p:pic>
        <p:nvPicPr>
          <p:cNvPr id="4" name="Picture 3" descr="IMG_10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68571" y="1485706"/>
            <a:ext cx="5098607" cy="38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67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554" y="733568"/>
            <a:ext cx="7024744" cy="1143000"/>
          </a:xfrm>
        </p:spPr>
        <p:txBody>
          <a:bodyPr>
            <a:normAutofit/>
          </a:bodyPr>
          <a:lstStyle/>
          <a:p>
            <a:pPr algn="r"/>
            <a:r>
              <a:rPr lang="en-US" sz="2800" b="1" i="1" dirty="0"/>
              <a:t>Rafif Mousa, MD, MSc</a:t>
            </a:r>
            <a:endParaRPr lang="en-US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7788" y="2483632"/>
            <a:ext cx="4398212" cy="334899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 a</a:t>
            </a:r>
            <a:r>
              <a:rPr lang="en-US" dirty="0"/>
              <a:t> Reproductive </a:t>
            </a:r>
            <a:r>
              <a:rPr lang="en-US" dirty="0" smtClean="0"/>
              <a:t>Endocrinology and</a:t>
            </a:r>
            <a:r>
              <a:rPr lang="en-US" dirty="0"/>
              <a:t> Infertility specialist who practices with a philosophy of providing the highest quality treatment of couples with fertility problems in a professional and caring environment.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IMG_4705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15" y="2161623"/>
            <a:ext cx="4068011" cy="406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93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224" y="557423"/>
            <a:ext cx="4606315" cy="2332081"/>
          </a:xfrm>
        </p:spPr>
        <p:txBody>
          <a:bodyPr/>
          <a:lstStyle/>
          <a:p>
            <a:r>
              <a:rPr lang="en-US" i="1" dirty="0" smtClean="0"/>
              <a:t>Dr. Mousa </a:t>
            </a:r>
            <a:r>
              <a:rPr lang="en-US" dirty="0" smtClean="0"/>
              <a:t>builds </a:t>
            </a:r>
            <a:r>
              <a:rPr lang="en-US" b="1" i="1" dirty="0">
                <a:solidFill>
                  <a:srgbClr val="0000FF"/>
                </a:solidFill>
              </a:rPr>
              <a:t>very good relations with her patients</a:t>
            </a:r>
            <a:r>
              <a:rPr lang="en-US" dirty="0"/>
              <a:t>, paying attention to small details that gives them a feeling of comfort , assurance and trust. </a:t>
            </a:r>
          </a:p>
          <a:p>
            <a:endParaRPr lang="en-US" dirty="0"/>
          </a:p>
        </p:txBody>
      </p:sp>
      <p:pic>
        <p:nvPicPr>
          <p:cNvPr id="4" name="Picture 3" descr="IMG_02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28" y="3716110"/>
            <a:ext cx="3516923" cy="2637692"/>
          </a:xfrm>
          <a:prstGeom prst="rect">
            <a:avLst/>
          </a:prstGeom>
        </p:spPr>
      </p:pic>
      <p:pic>
        <p:nvPicPr>
          <p:cNvPr id="5" name="Picture 4" descr="thumb_IMG_4747_1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0" y="3716110"/>
            <a:ext cx="2488300" cy="2488300"/>
          </a:xfrm>
          <a:prstGeom prst="rect">
            <a:avLst/>
          </a:prstGeom>
        </p:spPr>
      </p:pic>
      <p:pic>
        <p:nvPicPr>
          <p:cNvPr id="6" name="Picture 5" descr="IMG_100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18507">
            <a:off x="2072697" y="3414927"/>
            <a:ext cx="3346392" cy="2499465"/>
          </a:xfrm>
          <a:prstGeom prst="rect">
            <a:avLst/>
          </a:prstGeom>
        </p:spPr>
      </p:pic>
      <p:pic>
        <p:nvPicPr>
          <p:cNvPr id="7" name="Picture 6" descr="IMG_9008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092" y="165080"/>
            <a:ext cx="2057666" cy="3658072"/>
          </a:xfrm>
          <a:prstGeom prst="rect">
            <a:avLst/>
          </a:prstGeom>
        </p:spPr>
      </p:pic>
      <p:pic>
        <p:nvPicPr>
          <p:cNvPr id="8" name="Picture 7" descr="IMG_2665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1622">
            <a:off x="4859966" y="680904"/>
            <a:ext cx="1895641" cy="2527521"/>
          </a:xfrm>
          <a:prstGeom prst="rect">
            <a:avLst/>
          </a:prstGeom>
        </p:spPr>
      </p:pic>
      <p:pic>
        <p:nvPicPr>
          <p:cNvPr id="9" name="Picture 8" descr="IMG_3303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56" y="2355765"/>
            <a:ext cx="1698954" cy="169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64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970" y="56616"/>
            <a:ext cx="7024744" cy="1143000"/>
          </a:xfrm>
        </p:spPr>
        <p:txBody>
          <a:bodyPr/>
          <a:lstStyle/>
          <a:p>
            <a:r>
              <a:rPr lang="en-US" b="1" i="1" dirty="0" smtClean="0"/>
              <a:t>Fellowship..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157" y="1253842"/>
            <a:ext cx="5761598" cy="2500689"/>
          </a:xfrm>
        </p:spPr>
        <p:txBody>
          <a:bodyPr/>
          <a:lstStyle/>
          <a:p>
            <a:r>
              <a:rPr lang="en-US" i="1" dirty="0"/>
              <a:t>Dr. </a:t>
            </a:r>
            <a:r>
              <a:rPr lang="en-US" i="1" dirty="0" smtClean="0"/>
              <a:t>Rafif Mousa</a:t>
            </a:r>
            <a:r>
              <a:rPr lang="en-US" dirty="0"/>
              <a:t> </a:t>
            </a:r>
            <a:endParaRPr lang="en-US" dirty="0" smtClean="0"/>
          </a:p>
          <a:p>
            <a:r>
              <a:rPr lang="en-US" dirty="0" smtClean="0"/>
              <a:t>graduated </a:t>
            </a:r>
            <a:r>
              <a:rPr lang="en-US" b="1" dirty="0"/>
              <a:t>from Eastern Virginia Medical School EVMS (</a:t>
            </a:r>
            <a:r>
              <a:rPr lang="en-US" b="1" i="1" dirty="0"/>
              <a:t>Jones Institute</a:t>
            </a:r>
            <a:r>
              <a:rPr lang="en-US" dirty="0"/>
              <a:t>, the birthplace of "baby-tube" in the US,) where she completed her clinical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Fellowship Certificate., EVMS. pdf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85156" y="3170365"/>
            <a:ext cx="2658789" cy="3459048"/>
          </a:xfrm>
          <a:prstGeom prst="rect">
            <a:avLst/>
          </a:prstGeom>
        </p:spPr>
      </p:pic>
      <p:pic>
        <p:nvPicPr>
          <p:cNvPr id="8" name="Picture 7" descr="IMG_5514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72" y="1270382"/>
            <a:ext cx="2646100" cy="4704178"/>
          </a:xfrm>
          <a:prstGeom prst="rect">
            <a:avLst/>
          </a:prstGeom>
        </p:spPr>
      </p:pic>
      <p:pic>
        <p:nvPicPr>
          <p:cNvPr id="9" name="Picture 8" descr="10599228_758728330858192_2037804862346954_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21" y="3625696"/>
            <a:ext cx="2068978" cy="310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83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58" y="97162"/>
            <a:ext cx="3864679" cy="1694205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Master Degree in “Clinical Embryology and </a:t>
            </a:r>
            <a:r>
              <a:rPr lang="en-US" sz="2800" b="1" dirty="0" err="1"/>
              <a:t>Andrology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277" y="1979373"/>
            <a:ext cx="4202688" cy="3956980"/>
          </a:xfrm>
        </p:spPr>
        <p:txBody>
          <a:bodyPr>
            <a:normAutofit fontScale="92500"/>
          </a:bodyPr>
          <a:lstStyle/>
          <a:p>
            <a:r>
              <a:rPr lang="en-US" dirty="0"/>
              <a:t>In parallel, </a:t>
            </a:r>
            <a:r>
              <a:rPr lang="en-US" i="1" dirty="0" err="1" smtClean="0"/>
              <a:t>Dr.Mousa</a:t>
            </a:r>
            <a:r>
              <a:rPr lang="en-US" dirty="0"/>
              <a:t> went academics and earned </a:t>
            </a:r>
            <a:r>
              <a:rPr lang="en-US" dirty="0" smtClean="0"/>
              <a:t>a master degree in “Lab work of IVF</a:t>
            </a:r>
            <a:r>
              <a:rPr lang="en-US" b="1" dirty="0" smtClean="0"/>
              <a:t>”</a:t>
            </a:r>
            <a:r>
              <a:rPr lang="en-US" b="1" dirty="0"/>
              <a:t> at EVMS</a:t>
            </a:r>
            <a:r>
              <a:rPr lang="en-US" dirty="0"/>
              <a:t>. 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This gave her a deep understanding of both the clinical aspect and the lab details of IVF.</a:t>
            </a:r>
          </a:p>
          <a:p>
            <a:r>
              <a:rPr lang="en-US" b="1" i="1" dirty="0" smtClean="0">
                <a:solidFill>
                  <a:srgbClr val="0000FF"/>
                </a:solidFill>
              </a:rPr>
              <a:t>This is a great combination that only very few physicians have. </a:t>
            </a:r>
            <a:endParaRPr lang="en-US" b="1" i="1" dirty="0">
              <a:solidFill>
                <a:srgbClr val="0000FF"/>
              </a:solidFill>
            </a:endParaRPr>
          </a:p>
        </p:txBody>
      </p:sp>
      <p:pic>
        <p:nvPicPr>
          <p:cNvPr id="11" name="Picture 10" descr="IMG_0618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717" y="311331"/>
            <a:ext cx="3436910" cy="4582547"/>
          </a:xfrm>
          <a:prstGeom prst="rect">
            <a:avLst/>
          </a:prstGeom>
        </p:spPr>
      </p:pic>
      <p:pic>
        <p:nvPicPr>
          <p:cNvPr id="12" name="Picture 11" descr="IMG_5514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74" y="2057596"/>
            <a:ext cx="2526630" cy="4491787"/>
          </a:xfrm>
          <a:prstGeom prst="rect">
            <a:avLst/>
          </a:prstGeom>
        </p:spPr>
      </p:pic>
      <p:pic>
        <p:nvPicPr>
          <p:cNvPr id="13" name="Picture 12" descr="8865719491_9b0ba8cb74_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86430">
            <a:off x="4438668" y="3700345"/>
            <a:ext cx="1843807" cy="274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3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207" y="556445"/>
            <a:ext cx="6576003" cy="1951989"/>
          </a:xfrm>
        </p:spPr>
        <p:txBody>
          <a:bodyPr/>
          <a:lstStyle/>
          <a:p>
            <a:r>
              <a:rPr lang="en-US" i="1" dirty="0" smtClean="0"/>
              <a:t> </a:t>
            </a:r>
            <a:r>
              <a:rPr lang="en-US" b="1" i="1" dirty="0" smtClean="0"/>
              <a:t>Jones </a:t>
            </a:r>
            <a:r>
              <a:rPr lang="en-US" b="1" i="1" dirty="0"/>
              <a:t>Institute</a:t>
            </a:r>
            <a:r>
              <a:rPr lang="en-US" dirty="0"/>
              <a:t>, the birthplace of "baby-tube" in the US,) where </a:t>
            </a:r>
            <a:r>
              <a:rPr lang="en-US" dirty="0" smtClean="0"/>
              <a:t>she is honored to complete her clinical fellowship with Dr. Howard Jones.   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IMG_263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75621">
            <a:off x="4490357" y="2098201"/>
            <a:ext cx="4257918" cy="3193439"/>
          </a:xfrm>
          <a:prstGeom prst="rect">
            <a:avLst/>
          </a:prstGeom>
        </p:spPr>
      </p:pic>
      <p:pic>
        <p:nvPicPr>
          <p:cNvPr id="5" name="Picture 4" descr="Jones 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8" y="2092780"/>
            <a:ext cx="4012875" cy="2839108"/>
          </a:xfrm>
          <a:prstGeom prst="rect">
            <a:avLst/>
          </a:prstGeom>
        </p:spPr>
      </p:pic>
      <p:pic>
        <p:nvPicPr>
          <p:cNvPr id="6" name="Picture 5" descr="IMG_229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768" y="3739608"/>
            <a:ext cx="1988074" cy="26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43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4317" y="4796641"/>
            <a:ext cx="8582526" cy="1552934"/>
          </a:xfrm>
        </p:spPr>
        <p:txBody>
          <a:bodyPr>
            <a:normAutofit fontScale="92500"/>
          </a:bodyPr>
          <a:lstStyle/>
          <a:p>
            <a:r>
              <a:rPr lang="en-US" i="1" dirty="0" smtClean="0"/>
              <a:t>Dr. Mousa is </a:t>
            </a:r>
            <a:r>
              <a:rPr lang="en-US" dirty="0" smtClean="0"/>
              <a:t>focused </a:t>
            </a:r>
            <a:r>
              <a:rPr lang="en-US" dirty="0"/>
              <a:t>on management for high complex infertility cases. She has a track of high success rate in pregnancy and has extensive experience in </a:t>
            </a:r>
            <a:r>
              <a:rPr lang="en-US" b="1" dirty="0"/>
              <a:t>complex endoscopic and robotic surgery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 descr="IMG_2966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61736" y="901775"/>
            <a:ext cx="2934953" cy="3913270"/>
          </a:xfrm>
          <a:prstGeom prst="rect">
            <a:avLst/>
          </a:prstGeom>
        </p:spPr>
      </p:pic>
      <p:pic>
        <p:nvPicPr>
          <p:cNvPr id="8" name="Picture 7" descr="02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80519">
            <a:off x="4114364" y="1056163"/>
            <a:ext cx="1680797" cy="2241063"/>
          </a:xfrm>
          <a:prstGeom prst="rect">
            <a:avLst/>
          </a:prstGeom>
        </p:spPr>
      </p:pic>
      <p:pic>
        <p:nvPicPr>
          <p:cNvPr id="9" name="Picture 8" descr="IMG_3250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6" y="257627"/>
            <a:ext cx="3404261" cy="453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Dr. Mousa is expert in Robotic surgery: </a:t>
            </a:r>
            <a:r>
              <a:rPr lang="en-US" b="1" i="1" dirty="0" smtClean="0"/>
              <a:t>Da Vinci 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Content Placeholder 3" descr="IMG_0787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8" b="15488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5" name="Picture 4" descr="IMG_987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989" y="4077212"/>
            <a:ext cx="1701130" cy="226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52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506" y="410824"/>
            <a:ext cx="2913803" cy="994205"/>
          </a:xfrm>
        </p:spPr>
        <p:txBody>
          <a:bodyPr/>
          <a:lstStyle/>
          <a:p>
            <a:pPr algn="r"/>
            <a:r>
              <a:rPr lang="en-US" b="1" i="1" dirty="0" smtClean="0"/>
              <a:t>Research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474" y="4849651"/>
            <a:ext cx="8609263" cy="1665619"/>
          </a:xfrm>
        </p:spPr>
        <p:txBody>
          <a:bodyPr>
            <a:normAutofit/>
          </a:bodyPr>
          <a:lstStyle/>
          <a:p>
            <a:r>
              <a:rPr lang="en-US" dirty="0"/>
              <a:t>Dr. Mousa has long history in research in subjects related to reproductive medicine. Her main field of interest is Male factor, uterine fibroids and poor ovarian response </a:t>
            </a:r>
          </a:p>
        </p:txBody>
      </p:sp>
      <p:pic>
        <p:nvPicPr>
          <p:cNvPr id="11" name="Picture 10" descr="IMG_4609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38" y="607323"/>
            <a:ext cx="3844316" cy="2883237"/>
          </a:xfrm>
          <a:prstGeom prst="rect">
            <a:avLst/>
          </a:prstGeom>
        </p:spPr>
      </p:pic>
      <p:pic>
        <p:nvPicPr>
          <p:cNvPr id="12" name="Picture 11" descr="IMG_133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3" y="1419694"/>
            <a:ext cx="2572468" cy="3429957"/>
          </a:xfrm>
          <a:prstGeom prst="rect">
            <a:avLst/>
          </a:prstGeom>
        </p:spPr>
      </p:pic>
      <p:pic>
        <p:nvPicPr>
          <p:cNvPr id="13" name="Picture 12" descr="IMG_4670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840" y="1472400"/>
            <a:ext cx="4251002" cy="3188252"/>
          </a:xfrm>
          <a:prstGeom prst="rect">
            <a:avLst/>
          </a:prstGeom>
        </p:spPr>
      </p:pic>
      <p:pic>
        <p:nvPicPr>
          <p:cNvPr id="14" name="Picture 13" descr="IMG_987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16095">
            <a:off x="2131858" y="2760087"/>
            <a:ext cx="1271905" cy="16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03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fault Theme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0</TotalTime>
  <Words>309</Words>
  <Application>Microsoft Macintosh PowerPoint</Application>
  <PresentationFormat>On-screen Show (4:3)</PresentationFormat>
  <Paragraphs>41</Paragraphs>
  <Slides>19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Default Theme</vt:lpstr>
      <vt:lpstr>American Fertility Center Irvine, CA </vt:lpstr>
      <vt:lpstr>Rafif Mousa, MD, MSc</vt:lpstr>
      <vt:lpstr> </vt:lpstr>
      <vt:lpstr>Fellowship..</vt:lpstr>
      <vt:lpstr>Master Degree in “Clinical Embryology and Andrology</vt:lpstr>
      <vt:lpstr>PowerPoint Presentation</vt:lpstr>
      <vt:lpstr>PowerPoint Presentation</vt:lpstr>
      <vt:lpstr>Dr. Mousa is expert in Robotic surgery: Da Vinci .</vt:lpstr>
      <vt:lpstr>Research</vt:lpstr>
      <vt:lpstr>A recognized member of ASRM </vt:lpstr>
      <vt:lpstr>PowerPoint Presentation</vt:lpstr>
      <vt:lpstr> a member of  Eurobian Gynecologic society.</vt:lpstr>
      <vt:lpstr>Awards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Rafif Mousa</dc:creator>
  <cp:lastModifiedBy/>
  <cp:revision>1</cp:revision>
  <dcterms:created xsi:type="dcterms:W3CDTF">2017-01-12T21:33:26Z</dcterms:created>
  <dcterms:modified xsi:type="dcterms:W3CDTF">2017-03-21T04:41:30Z</dcterms:modified>
</cp:coreProperties>
</file>